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1" r:id="rId8"/>
    <p:sldId id="262" r:id="rId9"/>
    <p:sldId id="261" r:id="rId10"/>
    <p:sldId id="264" r:id="rId11"/>
    <p:sldId id="265" r:id="rId12"/>
    <p:sldId id="263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9" autoAdjust="0"/>
  </p:normalViewPr>
  <p:slideViewPr>
    <p:cSldViewPr>
      <p:cViewPr>
        <p:scale>
          <a:sx n="73" d="100"/>
          <a:sy n="73" d="100"/>
        </p:scale>
        <p:origin x="-129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5723468" cy="182809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«Живое костромское слово»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230761"/>
            <a:ext cx="5712179" cy="106233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/>
              <a:t>Рабочая </a:t>
            </a:r>
            <a:r>
              <a:rPr lang="ru-RU" b="1" dirty="0"/>
              <a:t>тетрадь для </a:t>
            </a:r>
            <a:r>
              <a:rPr lang="ru-RU" b="1" dirty="0" smtClean="0"/>
              <a:t>5-6 классов по теме «Лексика»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4365104"/>
            <a:ext cx="311130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Автор: Мухина Ю.С.,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учитель русского языка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 литературы лицея №41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Рисунок 9" descr="Описание: 2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78" y="3691785"/>
            <a:ext cx="4117043" cy="293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43608" y="716938"/>
            <a:ext cx="739254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Сочинение-описание по картине О. Молчанова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Весна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Сендеге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980728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На заметку! </a:t>
            </a:r>
            <a:r>
              <a:rPr lang="ru-RU" sz="1600" b="1" dirty="0" err="1">
                <a:latin typeface="Times New Roman"/>
                <a:ea typeface="Times New Roman"/>
                <a:cs typeface="Times New Roman"/>
              </a:rPr>
              <a:t>Сендега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 —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река в Костромской области России, протекает по территории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Судиславского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 и Островского районов.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Рассмотрите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небо: есть ли на нём облака, какого они цвета? Подберите синонимы.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Много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ли снега, какого он цвета на солнце и в тени? Подберите синонимы.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Какой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автор изображает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Сендегу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?</a:t>
            </a:r>
            <a:endParaRPr lang="ru-RU" sz="12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виднеется на горизонте?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Какие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они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? Опишите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их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3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20688"/>
            <a:ext cx="5940425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02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2889" y="3795395"/>
          <a:ext cx="6077585" cy="251460"/>
        </p:xfrm>
        <a:graphic>
          <a:graphicData uri="http://schemas.openxmlformats.org/drawingml/2006/table">
            <a:tbl>
              <a:tblPr firstRow="1" firstCol="1" bandRow="1"/>
              <a:tblGrid>
                <a:gridCol w="1518920"/>
                <a:gridCol w="1519555"/>
                <a:gridCol w="1519555"/>
                <a:gridCol w="151955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27584" y="705470"/>
            <a:ext cx="7534573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 №2.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Обогащаем свою речь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для себя программу работы по обогащению своего лексического запаса. Выдвиньте гипотезу.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Составьте план подготовки проекта (что нужно сделать, чтобы получить результат?), укажите конкретные действия (например: чтение произведения русских писателей, работа со словарем, создание письменных высказываний и др.) сроки выполнения.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Подберите литературу. Прочитайте произведения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для чтения: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1.В.Л. Корнилов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Честняков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Бочарников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краю Деда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А.Ф. Румянцев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видел Сусанина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6.М. Ф.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Базанков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Проанализируйте результаты. Какие новые слова вы встретили? Стали ли вы употреблять их в речи?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Сделайте выводы. Подтвердилась ли ваша гипотеза?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Спланируйте дальнейшую деятельность с учётом этих выводов.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оценку своим действиям.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Поделитесь своими результатами с одноклассниками, сделайте презентацию своего проекта.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1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41" y="3572251"/>
            <a:ext cx="4060791" cy="228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4" y="980728"/>
            <a:ext cx="2740334" cy="487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51" y="955711"/>
            <a:ext cx="4324970" cy="243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f75a_2e0a1fcf_XXXL.jpg"/>
          <p:cNvPicPr/>
          <p:nvPr/>
        </p:nvPicPr>
        <p:blipFill>
          <a:blip r:embed="rId2" cstate="print">
            <a:lum bright="35000" contrast="-52000"/>
          </a:blip>
          <a:srcRect l="2899" t="3360"/>
          <a:stretch>
            <a:fillRect/>
          </a:stretch>
        </p:blipFill>
        <p:spPr>
          <a:xfrm>
            <a:off x="5163818" y="2276872"/>
            <a:ext cx="2952328" cy="3692173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5580112" y="2708920"/>
            <a:ext cx="2304256" cy="320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Живое </a:t>
            </a:r>
            <a:r>
              <a:rPr lang="ru-RU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костромское слово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Рабочая тетрадь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по русскому </a:t>
            </a:r>
            <a:r>
              <a:rPr lang="ru-RU" sz="1050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языку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dirty="0" smtClean="0">
              <a:ln w="9525" cap="flat" cmpd="sng" algn="ctr">
                <a:solidFill>
                  <a:srgbClr val="BFBFBF">
                    <a:alpha val="50000"/>
                  </a:srgbClr>
                </a:solidFill>
                <a:prstDash val="solid"/>
                <a:round/>
              </a:ln>
              <a:solidFill>
                <a:srgbClr val="0F243E"/>
              </a:solidFill>
              <a:effectLst>
                <a:outerShdw dist="25400" dir="2700000" sx="0" sy="0">
                  <a:srgbClr val="000000">
                    <a:alpha val="50000"/>
                  </a:srgbClr>
                </a:outerShdw>
              </a:effectLst>
              <a:latin typeface="Century"/>
              <a:ea typeface="Times New Roman"/>
              <a:cs typeface="Times New Roman"/>
            </a:endParaRPr>
          </a:p>
          <a:p>
            <a:pPr algn="ctr"/>
            <a:r>
              <a:rPr lang="ru-RU" sz="800" b="1" dirty="0" err="1">
                <a:solidFill>
                  <a:schemeClr val="tx2">
                    <a:lumMod val="50000"/>
                  </a:schemeClr>
                </a:solidFill>
              </a:rPr>
              <a:t>учени</a:t>
            </a:r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_______класса______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________школы__________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________________________ 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/>
              <a:t> </a:t>
            </a:r>
            <a:endParaRPr lang="ru-RU" sz="800" b="1" dirty="0" smtClean="0"/>
          </a:p>
          <a:p>
            <a:endParaRPr lang="ru-RU" sz="800" dirty="0"/>
          </a:p>
          <a:p>
            <a:pPr algn="r"/>
            <a:r>
              <a:rPr lang="ru-RU" b="1" i="1" dirty="0">
                <a:solidFill>
                  <a:srgbClr val="C00000"/>
                </a:solidFill>
                <a:cs typeface="Aharoni" pitchFamily="2" charset="-79"/>
              </a:rPr>
              <a:t>5класс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  <a:p>
            <a:pPr algn="r"/>
            <a:r>
              <a:rPr lang="ru-RU" sz="800" b="1" i="1" dirty="0"/>
              <a:t> </a:t>
            </a:r>
            <a:endParaRPr lang="ru-RU" sz="800" dirty="0"/>
          </a:p>
          <a:p>
            <a:r>
              <a:rPr lang="ru-RU" sz="800" b="1" i="1" dirty="0"/>
              <a:t> </a:t>
            </a:r>
            <a:endParaRPr lang="ru-RU" sz="800" b="1" i="1" dirty="0" smtClean="0"/>
          </a:p>
          <a:p>
            <a:endParaRPr lang="ru-RU" sz="800" b="1" i="1" dirty="0"/>
          </a:p>
          <a:p>
            <a:endParaRPr lang="ru-RU" sz="800" b="1" i="1" dirty="0" smtClean="0"/>
          </a:p>
          <a:p>
            <a:pPr algn="ctr"/>
            <a:endParaRPr lang="ru-RU" sz="800" dirty="0"/>
          </a:p>
          <a:p>
            <a:pPr algn="ctr"/>
            <a:r>
              <a:rPr lang="ru-RU" sz="800" dirty="0"/>
              <a:t>Кострома 2016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Рисунок 3" descr="0_6f75a_2e0a1fcf_XXXL.jpg"/>
          <p:cNvPicPr/>
          <p:nvPr/>
        </p:nvPicPr>
        <p:blipFill>
          <a:blip r:embed="rId2" cstate="print">
            <a:lum bright="35000" contrast="-52000"/>
          </a:blip>
          <a:srcRect l="2899" t="3360"/>
          <a:stretch>
            <a:fillRect/>
          </a:stretch>
        </p:blipFill>
        <p:spPr>
          <a:xfrm>
            <a:off x="1115616" y="2276872"/>
            <a:ext cx="2952328" cy="3692173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1439652" y="2502382"/>
            <a:ext cx="2304256" cy="320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Живое </a:t>
            </a:r>
            <a:r>
              <a:rPr lang="ru-RU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костромское слово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Рабочая тетрадь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по русскому </a:t>
            </a:r>
            <a:r>
              <a:rPr lang="ru-RU" sz="1050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языку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dirty="0" smtClean="0">
              <a:ln w="9525" cap="flat" cmpd="sng" algn="ctr">
                <a:solidFill>
                  <a:srgbClr val="BFBFBF">
                    <a:alpha val="50000"/>
                  </a:srgbClr>
                </a:solidFill>
                <a:prstDash val="solid"/>
                <a:round/>
              </a:ln>
              <a:solidFill>
                <a:srgbClr val="0F243E"/>
              </a:solidFill>
              <a:effectLst>
                <a:outerShdw dist="25400" dir="2700000" sx="0" sy="0">
                  <a:srgbClr val="000000">
                    <a:alpha val="50000"/>
                  </a:srgbClr>
                </a:outerShdw>
              </a:effectLst>
              <a:latin typeface="Century"/>
              <a:ea typeface="Times New Roman"/>
              <a:cs typeface="Times New Roman"/>
            </a:endParaRPr>
          </a:p>
          <a:p>
            <a:pPr algn="ctr"/>
            <a:r>
              <a:rPr lang="ru-RU" sz="800" b="1" dirty="0" err="1">
                <a:solidFill>
                  <a:schemeClr val="tx2">
                    <a:lumMod val="50000"/>
                  </a:schemeClr>
                </a:solidFill>
              </a:rPr>
              <a:t>учени</a:t>
            </a:r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_______класса______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________школы__________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________________________ 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/>
              <a:t> </a:t>
            </a:r>
            <a:endParaRPr lang="ru-RU" sz="800" b="1" dirty="0" smtClean="0"/>
          </a:p>
          <a:p>
            <a:endParaRPr lang="ru-RU" sz="800" dirty="0"/>
          </a:p>
          <a:p>
            <a:pPr algn="r"/>
            <a:r>
              <a:rPr lang="ru-RU" b="1" i="1" dirty="0">
                <a:solidFill>
                  <a:srgbClr val="C00000"/>
                </a:solidFill>
                <a:cs typeface="Aharoni" pitchFamily="2" charset="-79"/>
              </a:rPr>
              <a:t>6</a:t>
            </a:r>
            <a:r>
              <a:rPr lang="ru-RU" b="1" i="1" dirty="0" smtClean="0">
                <a:solidFill>
                  <a:srgbClr val="C00000"/>
                </a:solidFill>
                <a:cs typeface="Aharoni" pitchFamily="2" charset="-79"/>
              </a:rPr>
              <a:t>класс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  <a:p>
            <a:pPr algn="r"/>
            <a:r>
              <a:rPr lang="ru-RU" sz="800" b="1" i="1" dirty="0"/>
              <a:t> </a:t>
            </a:r>
            <a:endParaRPr lang="ru-RU" sz="800" dirty="0"/>
          </a:p>
          <a:p>
            <a:r>
              <a:rPr lang="ru-RU" sz="800" b="1" i="1" dirty="0"/>
              <a:t> </a:t>
            </a:r>
            <a:endParaRPr lang="ru-RU" sz="800" b="1" i="1" dirty="0" smtClean="0"/>
          </a:p>
          <a:p>
            <a:endParaRPr lang="ru-RU" sz="800" b="1" i="1" dirty="0"/>
          </a:p>
          <a:p>
            <a:endParaRPr lang="ru-RU" sz="800" b="1" i="1" dirty="0" smtClean="0"/>
          </a:p>
          <a:p>
            <a:pPr algn="ctr"/>
            <a:endParaRPr lang="ru-RU" sz="800" dirty="0"/>
          </a:p>
          <a:p>
            <a:pPr algn="ctr"/>
            <a:r>
              <a:rPr lang="ru-RU" sz="800" dirty="0"/>
              <a:t>Кострома 2016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52" y="892382"/>
            <a:ext cx="64447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4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040" y="2100715"/>
            <a:ext cx="3829000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Создать Рабочую тетрадь по теме «Лексика» для 5-6 классов, в которой все упражнения будут связаны с Костромским краем. </a:t>
            </a:r>
            <a:endParaRPr lang="ru-RU" sz="2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Рисунок 3" descr="0_6f75a_2e0a1fcf_XXXL.jpg"/>
          <p:cNvPicPr/>
          <p:nvPr/>
        </p:nvPicPr>
        <p:blipFill>
          <a:blip r:embed="rId2" cstate="print">
            <a:lum bright="35000" contrast="-52000"/>
          </a:blip>
          <a:srcRect l="2899" t="3360"/>
          <a:stretch>
            <a:fillRect/>
          </a:stretch>
        </p:blipFill>
        <p:spPr>
          <a:xfrm>
            <a:off x="5163818" y="1844824"/>
            <a:ext cx="2952328" cy="3692173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5487854" y="2100715"/>
            <a:ext cx="2304256" cy="320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Живое </a:t>
            </a:r>
            <a:r>
              <a:rPr lang="ru-RU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костромское слово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Рабочая тетрадь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по русскому </a:t>
            </a:r>
            <a:r>
              <a:rPr lang="ru-RU" sz="1050" b="1" dirty="0" smtClean="0">
                <a:ln w="9525" cap="flat" cmpd="sng" algn="ctr">
                  <a:solidFill>
                    <a:srgbClr val="BFBFBF">
                      <a:alpha val="50000"/>
                    </a:srgbClr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dist="25400" dir="2700000" sx="0" sy="0">
                    <a:srgbClr val="000000">
                      <a:alpha val="50000"/>
                    </a:srgbClr>
                  </a:outerShdw>
                </a:effectLst>
                <a:latin typeface="Century"/>
                <a:ea typeface="Times New Roman"/>
                <a:cs typeface="Times New Roman"/>
              </a:rPr>
              <a:t>языку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050" b="1" dirty="0" smtClean="0">
              <a:ln w="9525" cap="flat" cmpd="sng" algn="ctr">
                <a:solidFill>
                  <a:srgbClr val="BFBFBF">
                    <a:alpha val="50000"/>
                  </a:srgbClr>
                </a:solidFill>
                <a:prstDash val="solid"/>
                <a:round/>
              </a:ln>
              <a:solidFill>
                <a:srgbClr val="0F243E"/>
              </a:solidFill>
              <a:effectLst>
                <a:outerShdw dist="25400" dir="2700000" sx="0" sy="0">
                  <a:srgbClr val="000000">
                    <a:alpha val="50000"/>
                  </a:srgbClr>
                </a:outerShdw>
              </a:effectLst>
              <a:latin typeface="Century"/>
              <a:ea typeface="Times New Roman"/>
              <a:cs typeface="Times New Roman"/>
            </a:endParaRPr>
          </a:p>
          <a:p>
            <a:pPr algn="ctr"/>
            <a:r>
              <a:rPr lang="ru-RU" sz="800" b="1" dirty="0" err="1">
                <a:solidFill>
                  <a:schemeClr val="tx2">
                    <a:lumMod val="50000"/>
                  </a:schemeClr>
                </a:solidFill>
              </a:rPr>
              <a:t>учени</a:t>
            </a:r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_______класса______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________школы__________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________________________ 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800" b="1" dirty="0"/>
              <a:t> </a:t>
            </a:r>
            <a:endParaRPr lang="ru-RU" sz="800" b="1" dirty="0" smtClean="0"/>
          </a:p>
          <a:p>
            <a:endParaRPr lang="ru-RU" sz="800" dirty="0"/>
          </a:p>
          <a:p>
            <a:pPr algn="r"/>
            <a:r>
              <a:rPr lang="ru-RU" b="1" i="1" dirty="0">
                <a:solidFill>
                  <a:srgbClr val="C00000"/>
                </a:solidFill>
                <a:cs typeface="Aharoni" pitchFamily="2" charset="-79"/>
              </a:rPr>
              <a:t>5класс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  <a:p>
            <a:pPr algn="r"/>
            <a:r>
              <a:rPr lang="ru-RU" sz="800" b="1" i="1" dirty="0"/>
              <a:t> </a:t>
            </a:r>
            <a:endParaRPr lang="ru-RU" sz="800" dirty="0"/>
          </a:p>
          <a:p>
            <a:r>
              <a:rPr lang="ru-RU" sz="800" b="1" i="1" dirty="0"/>
              <a:t> </a:t>
            </a:r>
            <a:endParaRPr lang="ru-RU" sz="800" b="1" i="1" dirty="0" smtClean="0"/>
          </a:p>
          <a:p>
            <a:endParaRPr lang="ru-RU" sz="800" b="1" i="1" dirty="0"/>
          </a:p>
          <a:p>
            <a:endParaRPr lang="ru-RU" sz="800" b="1" i="1" dirty="0" smtClean="0"/>
          </a:p>
          <a:p>
            <a:pPr algn="ctr"/>
            <a:endParaRPr lang="ru-RU" sz="800" dirty="0"/>
          </a:p>
          <a:p>
            <a:pPr algn="ctr"/>
            <a:r>
              <a:rPr lang="ru-RU" sz="800" dirty="0"/>
              <a:t>Кострома 2016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0674" y="873585"/>
            <a:ext cx="208144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4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040" y="2031397"/>
            <a:ext cx="3829000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Актуальность данной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Рабочей тетради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заключается в том, что в настоящее время наблюдается повышенный интерес к изучению 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родного края.</a:t>
            </a:r>
            <a:endParaRPr lang="ru-RU" sz="2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Users\1\Desktop\ЕЛЕНА\ФОТО\20160209_091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94" b="25388"/>
          <a:stretch/>
        </p:blipFill>
        <p:spPr bwMode="auto">
          <a:xfrm>
            <a:off x="5177205" y="2100715"/>
            <a:ext cx="2917196" cy="289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6417" y="873584"/>
            <a:ext cx="41235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0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4770626"/>
              </p:ext>
            </p:extLst>
          </p:nvPr>
        </p:nvGraphicFramePr>
        <p:xfrm>
          <a:off x="1259632" y="980730"/>
          <a:ext cx="6624736" cy="51845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12714"/>
                <a:gridCol w="3312022"/>
              </a:tblGrid>
              <a:tr h="31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Структура рабочей тетради(6 класс)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Тематическое планирование программы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Общеупотребительная лексика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Общеупотребительная лексика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51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Лексика русского языка по сфере употребления. Профессионализмы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Профессионализмы 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Диалектизмы.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Диалектизмы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Лабораторная работа №1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Сжатое изложение по тексту. ( упр. 119)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51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Описание предмета (ювелирное изделие «Снеговик»)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Описание.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Жаргонизмы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Жаргонизмы.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50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Проект №1. Создай свой словарь жаргонизмов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Жаргонизмы.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770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Происхождение лексики русского языка. Исконно русские слова. Заимствованная  лексика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Исконно русские слова. Заимствованная  лексика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Неологизмы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Неологизмы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50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Устаревшие слова. Архаизмы и историзмы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Устаревшие слова. Архаизмы и историзмы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Проект №2.  Обогащаем свою речь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Словари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Фразеологизмы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Фразеологизмы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  <a:tr h="256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Источники фразеологизмов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Источники фразеологизмов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26" marR="67426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141824"/>
            <a:ext cx="68407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Рабочей тетради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5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zhnk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5245" y="3861048"/>
            <a:ext cx="375729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060450" y="1333500"/>
            <a:ext cx="3854450" cy="73025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>
              <a:buNone/>
            </a:pP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81147" y="761334"/>
            <a:ext cx="67817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5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отрывок из сказки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Чудесное яблоко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Ефима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Честякова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Спишите. Графически обозначьте выбор орфограмм.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5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10800000" flipV="1">
            <a:off x="1256391" y="1852206"/>
            <a:ext cx="663121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(не)поверил, ушёл домой, запряг лошадь, никому (не)сказал, и домашним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разбрякают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-де всё раньше времени,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рётся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народ. Приехал и под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езжает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близко под яблоню, чтобы яблоко упало прямо в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ондрец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 лошадь, взял ядрёную дубину отшибать яблоко и ходит, любуется, со всех сторон рас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матривает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уж больно румяно да красиво, жаль потревожить... И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телось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дедушку потрогать его рукой. И только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снулся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лишь пальцем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яблоко упало прямо в ондрец.*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Созрело, видно, свалилось чуть не само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думает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Отвязал лошадь и нукает: не трогает. Сам подсобляет, и лошадь старается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с места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ондрец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1147" y="4098975"/>
            <a:ext cx="3583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Выпишите из текста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необщеупотребительные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слова.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Объясните значение этих слов и уместность их употребления.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6161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118" y="548680"/>
            <a:ext cx="811696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1762" y="4196747"/>
            <a:ext cx="35131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163800" y="1790138"/>
            <a:ext cx="484632" cy="257496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5995" y="4196746"/>
            <a:ext cx="35131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762" y="2573288"/>
            <a:ext cx="35131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689694" y="1772816"/>
            <a:ext cx="484632" cy="87910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20959" y="1759005"/>
            <a:ext cx="484632" cy="257496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77557" y="2573288"/>
            <a:ext cx="351317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861132" y="1798487"/>
            <a:ext cx="484632" cy="87910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05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683408"/>
            <a:ext cx="7200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Лабораторная работа №1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особенности разговорной речи, научиться находить диалектизмы в тексте, формировать умение употреблять диалекты в свойственном им значении.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Живого Великорусского языка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В.И. Даля.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работы.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текст из книги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Н.С.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Ганцовской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Костромское народное слово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Лопоти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было 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единово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нас в дому людно было.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Робят-то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было. Муж был больно баской, Александром кликали, да только господь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прибрау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Робятишки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роботать-то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воле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порану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нацинали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годов.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Лопоти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хорошой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было ни у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единово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Робёнка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мальково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завёрну в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тодельку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ряску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больно хорошо.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Ницево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веть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этово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штё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сецяс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откуду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было добыть.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MS Gothic" pitchFamily="49" charset="-128"/>
              </a:rPr>
              <a:t>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текст, заменив диалектные слова общеупотребительными. Исправьте фонетические особенности костромских говоров.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667204" cy="4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05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128792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Каждая тема завершается небольшим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творческим заданием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связанным с родным краем. Например: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Напишите мини-сочинение на тему «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Щелыково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- чудесный костромской край», используя строчки из стихотворения «Костромская легенда».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 вы когда-нибудь посещали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Сумароковскую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лосиную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ферму? Какие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впечатления произвела на вас встреча с этими необычными животными? Напишите развернутый ответ на этот вопрос, используя многозначные слова. 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3.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Подготовьте устное публичное выступление  о проблеме неоправданных заимствований. Будет ли ваше выступление только информационным, или вы постараетесь убедить одноклассников?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4.     Представьте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что вы очутились на улицах города столетие назад. Как будут одеты люди того времени? Какой транспорт они используют? Что покупают и что продают? Напишите мини-сочинение на тему «Мой город сто лет назад», используя устаревшие слова. </a:t>
            </a: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0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158</TotalTime>
  <Words>876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«Живое костромское слово»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«Живое костромское слово»</dc:title>
  <dc:creator>1</dc:creator>
  <cp:lastModifiedBy>Юлия</cp:lastModifiedBy>
  <cp:revision>20</cp:revision>
  <dcterms:created xsi:type="dcterms:W3CDTF">2016-02-28T12:28:06Z</dcterms:created>
  <dcterms:modified xsi:type="dcterms:W3CDTF">2017-04-26T18:31:07Z</dcterms:modified>
</cp:coreProperties>
</file>