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03.04.2017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11560" y="486544"/>
            <a:ext cx="820891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Запишите предложения, раскройте скобки, объясните правописание слов.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haroni" pitchFamily="2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1) 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(ПО)ТОМУ учебнику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ТО(ЖЕ) можно подготовиться к экзамену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haroni" pitchFamily="2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2)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ЧТО(БЫ) не опоздать в аэропорт, пришлось остановить попутку, ПОТОМУ(ЧТО)автобусы с утра не ходили.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haroni" pitchFamily="2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3) Снегу было мало, снежных буранов то (же).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haroni" pitchFamily="2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4)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Собаки на соседнем участке ТО(ЖЕ) замолчали, ТАК(ЧТО) стало непривычно тихо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 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haroni" pitchFamily="2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</a:t>
            </a:r>
            <a:r>
              <a:rPr lang="ru-RU" b="1" dirty="0" smtClean="0"/>
              <a:t>Частица как часть </a:t>
            </a:r>
            <a:r>
              <a:rPr lang="ru-RU" b="1" dirty="0" smtClean="0"/>
              <a:t>речи</a:t>
            </a:r>
            <a:r>
              <a:rPr lang="ru-RU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Разряды частиц».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27584" y="2564904"/>
          <a:ext cx="7344815" cy="3312368"/>
        </p:xfrm>
        <a:graphic>
          <a:graphicData uri="http://schemas.openxmlformats.org/drawingml/2006/table">
            <a:tbl>
              <a:tblPr/>
              <a:tblGrid>
                <a:gridCol w="6552728"/>
                <a:gridCol w="792087"/>
              </a:tblGrid>
              <a:tr h="414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1.Частица – служебная часть речи.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2.Не является членом предложения.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 Нельзя задать вопрос.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 Значение частиц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2.Какие бывают частицы?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 Как выделяются на письме частицы?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0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4.Какова роль частиц в речи?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899592" y="1647473"/>
            <a:ext cx="79208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\/ - это я знал;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+ - новая информация;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764704"/>
          <a:ext cx="8568952" cy="554461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495812"/>
                <a:gridCol w="3833530"/>
                <a:gridCol w="2239610"/>
              </a:tblGrid>
              <a:tr h="55446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u="sng" dirty="0"/>
                        <a:t>формообразующие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бы (б), пусть, пускай,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да, давай, давайте, самый, более/менее.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u="sng" dirty="0"/>
                        <a:t>с</a:t>
                      </a:r>
                      <a:r>
                        <a:rPr lang="ru-RU" sz="2000" b="1" u="sng" dirty="0"/>
                        <a:t>мысловые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/>
                        <a:t>вопрос: разве, неужели, ли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/>
                        <a:t>восклицание: что за, как, ну и, вот так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/>
                        <a:t>усиление: даже, ведь, </a:t>
                      </a:r>
                      <a:endParaRPr lang="ru-RU" sz="20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то, </a:t>
                      </a:r>
                      <a:r>
                        <a:rPr lang="ru-RU" sz="2000" dirty="0"/>
                        <a:t>же, </a:t>
                      </a:r>
                      <a:r>
                        <a:rPr lang="ru-RU" sz="2000" dirty="0" smtClean="0"/>
                        <a:t>ну.</a:t>
                      </a:r>
                      <a:endParaRPr lang="ru-RU" sz="20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/>
                        <a:t>указание: вон, вот, это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/>
                        <a:t>выделение только, лишь,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/>
                        <a:t>(ограничение): почти, исключительно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/>
                        <a:t>сомнение: вряд ли, едва ли,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/>
                        <a:t>уточнение: именно, как раз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смягчение требования: - </a:t>
                      </a:r>
                      <a:r>
                        <a:rPr lang="ru-RU" sz="2000" dirty="0" err="1"/>
                        <a:t>ка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u="sng" dirty="0"/>
                        <a:t>отрицательные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/>
                        <a:t>НЕ, НИ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91680" y="0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Разряды частиц</a:t>
            </a: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6192688"/>
          </a:xfrm>
        </p:spPr>
        <p:txBody>
          <a:bodyPr>
            <a:normAutofit fontScale="62500" lnSpcReduction="20000"/>
          </a:bodyPr>
          <a:lstStyle/>
          <a:p>
            <a:r>
              <a:rPr lang="ru-RU" sz="3400" dirty="0" smtClean="0"/>
              <a:t>1.</a:t>
            </a:r>
            <a:r>
              <a:rPr lang="ru-RU" sz="3400" dirty="0" smtClean="0"/>
              <a:t> К </a:t>
            </a:r>
            <a:r>
              <a:rPr lang="ru-RU" sz="3400" i="1" dirty="0" smtClean="0"/>
              <a:t>формообразующим</a:t>
            </a:r>
            <a:r>
              <a:rPr lang="ru-RU" sz="3400" dirty="0" smtClean="0"/>
              <a:t> относят частицы, которые служат для образования форм слова; например, условного и повелительного наклонения; степеней сравнения прилагательных и наречий.</a:t>
            </a:r>
          </a:p>
          <a:p>
            <a:r>
              <a:rPr lang="ru-RU" sz="3400" dirty="0" smtClean="0"/>
              <a:t>2.</a:t>
            </a:r>
            <a:r>
              <a:rPr lang="ru-RU" sz="3400" i="1" dirty="0" smtClean="0"/>
              <a:t> Смысловые </a:t>
            </a:r>
            <a:r>
              <a:rPr lang="ru-RU" sz="3400" dirty="0" smtClean="0"/>
              <a:t>частицы </a:t>
            </a:r>
            <a:r>
              <a:rPr lang="ru-RU" sz="3400" dirty="0" smtClean="0"/>
              <a:t>вносят различные смысловые оттенки в предложение, а также выражают чувства и отношение говорящего к тому, о чем говорится в предложении. Эти частицы выражают вопрос, восклицание, указание, сомнение, уточнение, усиление, отрицание, смягчение требования</a:t>
            </a:r>
            <a:r>
              <a:rPr lang="ru-RU" sz="3400" dirty="0" smtClean="0"/>
              <a:t>.</a:t>
            </a:r>
          </a:p>
          <a:p>
            <a:r>
              <a:rPr lang="ru-RU" sz="3400" dirty="0" smtClean="0"/>
              <a:t>3. </a:t>
            </a:r>
            <a:r>
              <a:rPr lang="ru-RU" sz="3400" i="1" dirty="0" smtClean="0"/>
              <a:t>К </a:t>
            </a:r>
            <a:r>
              <a:rPr lang="ru-RU" sz="3400" i="1" dirty="0" smtClean="0"/>
              <a:t>отрицательным</a:t>
            </a:r>
            <a:r>
              <a:rPr lang="ru-RU" sz="3400" dirty="0" smtClean="0"/>
              <a:t> относятся частицы НЕ и НИ. </a:t>
            </a:r>
          </a:p>
          <a:p>
            <a:pPr>
              <a:buNone/>
            </a:pPr>
            <a:r>
              <a:rPr lang="ru-RU" sz="3400" dirty="0" smtClean="0"/>
              <a:t>Частица придает отрицательное значение всему предложению или отдельным его </a:t>
            </a:r>
            <a:r>
              <a:rPr lang="ru-RU" sz="3400" dirty="0" smtClean="0"/>
              <a:t>членам: </a:t>
            </a:r>
            <a:endParaRPr lang="ru-RU" sz="3400" dirty="0" smtClean="0"/>
          </a:p>
          <a:p>
            <a:r>
              <a:rPr lang="ru-RU" sz="3400" dirty="0" smtClean="0"/>
              <a:t>отрицание </a:t>
            </a:r>
            <a:r>
              <a:rPr lang="ru-RU" sz="3400" dirty="0" smtClean="0"/>
              <a:t>всего </a:t>
            </a:r>
            <a:r>
              <a:rPr lang="ru-RU" sz="3400" dirty="0" smtClean="0"/>
              <a:t>предложения;</a:t>
            </a:r>
            <a:endParaRPr lang="ru-RU" sz="3400" dirty="0" smtClean="0"/>
          </a:p>
          <a:p>
            <a:r>
              <a:rPr lang="ru-RU" sz="3400" dirty="0" smtClean="0"/>
              <a:t>отрицание </a:t>
            </a:r>
            <a:r>
              <a:rPr lang="ru-RU" sz="3400" dirty="0" smtClean="0"/>
              <a:t>отдельного члена </a:t>
            </a:r>
            <a:r>
              <a:rPr lang="ru-RU" sz="3400" dirty="0" smtClean="0"/>
              <a:t>предложения;</a:t>
            </a:r>
            <a:endParaRPr lang="ru-RU" sz="3400" dirty="0" smtClean="0"/>
          </a:p>
          <a:p>
            <a:r>
              <a:rPr lang="ru-RU" sz="3400" dirty="0" smtClean="0"/>
              <a:t>Предложение </a:t>
            </a:r>
            <a:r>
              <a:rPr lang="ru-RU" sz="3400" dirty="0" smtClean="0"/>
              <a:t>получает положительный смысл, если в нем две частицы </a:t>
            </a:r>
            <a:r>
              <a:rPr lang="ru-RU" sz="3400" i="1" dirty="0" smtClean="0"/>
              <a:t>не</a:t>
            </a:r>
            <a:r>
              <a:rPr lang="ru-RU" sz="3400" dirty="0" smtClean="0"/>
              <a:t>, одна из которых стоит перед глаголом мочь, а вторая – перед неопределенной формой глагола: Я не мог не поехать.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</a:t>
            </a:r>
            <a:r>
              <a:rPr lang="ru-RU" dirty="0" smtClean="0"/>
              <a:t>. </a:t>
            </a:r>
            <a:r>
              <a:rPr lang="ru-RU" b="1" dirty="0" smtClean="0"/>
              <a:t>Пусть</a:t>
            </a:r>
            <a:r>
              <a:rPr lang="ru-RU" dirty="0" smtClean="0"/>
              <a:t> поверят  сын и мать в то, что нет меня…(К. Симонов) 2. Сочинит </a:t>
            </a:r>
            <a:r>
              <a:rPr lang="ru-RU" b="1" dirty="0" smtClean="0"/>
              <a:t>же</a:t>
            </a:r>
            <a:r>
              <a:rPr lang="ru-RU" dirty="0" smtClean="0"/>
              <a:t> какой-то бездельник, что бывает любовь на земле.(А. Ахматова) 3.Он  </a:t>
            </a:r>
            <a:r>
              <a:rPr lang="ru-RU" b="1" dirty="0" smtClean="0"/>
              <a:t>бы</a:t>
            </a:r>
            <a:r>
              <a:rPr lang="ru-RU" dirty="0" smtClean="0"/>
              <a:t> тотчас ушел, если </a:t>
            </a:r>
            <a:r>
              <a:rPr lang="ru-RU" b="1" dirty="0" smtClean="0"/>
              <a:t>б</a:t>
            </a:r>
            <a:r>
              <a:rPr lang="ru-RU" dirty="0" smtClean="0"/>
              <a:t> не  мать.(м. Горький) 4. Она его </a:t>
            </a:r>
            <a:r>
              <a:rPr lang="ru-RU" b="1" dirty="0" smtClean="0"/>
              <a:t>не </a:t>
            </a:r>
            <a:r>
              <a:rPr lang="ru-RU" dirty="0" smtClean="0"/>
              <a:t>замечает, как он </a:t>
            </a:r>
            <a:r>
              <a:rPr lang="ru-RU" b="1" dirty="0" smtClean="0"/>
              <a:t>ни</a:t>
            </a:r>
            <a:r>
              <a:rPr lang="ru-RU" dirty="0" smtClean="0"/>
              <a:t> бейся…(А. Пушкин) 5. Помнишь </a:t>
            </a:r>
            <a:r>
              <a:rPr lang="ru-RU" b="1" dirty="0" smtClean="0"/>
              <a:t>ли</a:t>
            </a:r>
            <a:r>
              <a:rPr lang="ru-RU" dirty="0" smtClean="0"/>
              <a:t> город тревожный, синюю дымку вдали? (А. Блок) 6.</a:t>
            </a:r>
            <a:r>
              <a:rPr lang="ru-RU" b="1" dirty="0" smtClean="0"/>
              <a:t>Ни</a:t>
            </a:r>
            <a:r>
              <a:rPr lang="ru-RU" dirty="0" smtClean="0"/>
              <a:t> тоски, </a:t>
            </a:r>
            <a:r>
              <a:rPr lang="ru-RU" b="1" dirty="0" smtClean="0"/>
              <a:t>ни</a:t>
            </a:r>
            <a:r>
              <a:rPr lang="ru-RU" dirty="0" smtClean="0"/>
              <a:t> обиды, все померкло, прошло… (А. Блок) 7. </a:t>
            </a:r>
            <a:r>
              <a:rPr lang="ru-RU" b="1" dirty="0" smtClean="0"/>
              <a:t>Неужели</a:t>
            </a:r>
            <a:r>
              <a:rPr lang="ru-RU" dirty="0" smtClean="0"/>
              <a:t> вы никогда не видели радугу?! (Е. Ильичев) 8.</a:t>
            </a:r>
            <a:r>
              <a:rPr lang="ru-RU" b="1" dirty="0" smtClean="0"/>
              <a:t>Что за</a:t>
            </a:r>
            <a:r>
              <a:rPr lang="ru-RU" dirty="0" smtClean="0"/>
              <a:t> прелесть эти сказки! (А. Пушкин) 9.</a:t>
            </a:r>
            <a:r>
              <a:rPr lang="ru-RU" b="1" dirty="0" smtClean="0"/>
              <a:t>Вон</a:t>
            </a:r>
            <a:r>
              <a:rPr lang="ru-RU" dirty="0" smtClean="0"/>
              <a:t> возле ствола осинки папоротник растет. (С. </a:t>
            </a:r>
            <a:r>
              <a:rPr lang="ru-RU" dirty="0" err="1" smtClean="0"/>
              <a:t>Баруздин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Сгруппируйте </a:t>
            </a:r>
            <a:r>
              <a:rPr lang="ru-RU" sz="2400" b="1" dirty="0" smtClean="0"/>
              <a:t>предложения в соответствии с разрядами частиц, определите значения частиц в каждом из предложений.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Продолжите предложения:</a:t>
            </a:r>
          </a:p>
          <a:p>
            <a:r>
              <a:rPr lang="ru-RU" dirty="0" smtClean="0"/>
              <a:t> </a:t>
            </a:r>
            <a:r>
              <a:rPr lang="ru-RU" dirty="0" smtClean="0"/>
              <a:t>Мне удалось понять…</a:t>
            </a:r>
          </a:p>
          <a:p>
            <a:r>
              <a:rPr lang="ru-RU" dirty="0" smtClean="0"/>
              <a:t>Меня удивило…</a:t>
            </a:r>
          </a:p>
          <a:p>
            <a:r>
              <a:rPr lang="ru-RU" dirty="0" smtClean="0"/>
              <a:t>Я могу себя похвалить…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Выпишите из изученных в этом году художественных произведений 5-6 предложений, в которых используются различные частицы, определите их разряд, роль в предложении.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</TotalTime>
  <Words>493</Words>
  <Application>Microsoft Office PowerPoint</Application>
  <PresentationFormat>Экран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Слайд 1</vt:lpstr>
      <vt:lpstr>«Частица как часть речи. Разряды частиц».</vt:lpstr>
      <vt:lpstr>Слайд 3</vt:lpstr>
      <vt:lpstr>Слайд 4</vt:lpstr>
      <vt:lpstr>Сгруппируйте предложения в соответствии с разрядами частиц, определите значения частиц в каждом из предложений. </vt:lpstr>
      <vt:lpstr>Слайд 6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Юлия</dc:creator>
  <cp:lastModifiedBy>Юлия</cp:lastModifiedBy>
  <cp:revision>9</cp:revision>
  <dcterms:created xsi:type="dcterms:W3CDTF">2017-04-03T18:12:33Z</dcterms:created>
  <dcterms:modified xsi:type="dcterms:W3CDTF">2017-04-03T19:39:31Z</dcterms:modified>
</cp:coreProperties>
</file>